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76" r:id="rId3"/>
    <p:sldId id="281" r:id="rId4"/>
    <p:sldId id="280" r:id="rId5"/>
    <p:sldId id="263" r:id="rId6"/>
    <p:sldId id="282" r:id="rId7"/>
    <p:sldId id="283" r:id="rId8"/>
    <p:sldId id="27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C13848C-7403-45B8-BDB5-6D65A602E6ED}">
          <p14:sldIdLst>
            <p14:sldId id="262"/>
            <p14:sldId id="276"/>
            <p14:sldId id="281"/>
            <p14:sldId id="280"/>
            <p14:sldId id="263"/>
            <p14:sldId id="282"/>
            <p14:sldId id="283"/>
            <p14:sldId id="27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3700"/>
    <a:srgbClr val="FAB600"/>
    <a:srgbClr val="F19000"/>
    <a:srgbClr val="7030A0"/>
    <a:srgbClr val="00B050"/>
    <a:srgbClr val="422700"/>
    <a:srgbClr val="A26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772" autoAdjust="0"/>
  </p:normalViewPr>
  <p:slideViewPr>
    <p:cSldViewPr snapToGrid="0">
      <p:cViewPr varScale="1">
        <p:scale>
          <a:sx n="81" d="100"/>
          <a:sy n="81" d="100"/>
        </p:scale>
        <p:origin x="11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DA319-9698-4E93-AE49-D6772A1677B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6ADE2-75C9-405A-B62B-B4FE52574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69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Mennesker og insekter vokser på forskjellige måter!</a:t>
            </a:r>
          </a:p>
          <a:p>
            <a:pPr marL="228600" indent="-228600">
              <a:buAutoNum type="arabicPeriod"/>
            </a:pPr>
            <a:r>
              <a:rPr lang="nb-NO" dirty="0"/>
              <a:t>Mennesker vokser bare sakte men sikkert og blir større.</a:t>
            </a:r>
          </a:p>
          <a:p>
            <a:pPr marL="228600" indent="-228600">
              <a:buAutoNum type="arabicPeriod"/>
            </a:pPr>
            <a:r>
              <a:rPr lang="nb-NO" dirty="0"/>
              <a:t>Noen insekter har forskjellige stadier! </a:t>
            </a:r>
          </a:p>
          <a:p>
            <a:pPr marL="628650" lvl="1" indent="-171450">
              <a:buFontTx/>
              <a:buChar char="-"/>
            </a:pPr>
            <a:r>
              <a:rPr lang="nb-NO" dirty="0"/>
              <a:t>Egg</a:t>
            </a:r>
          </a:p>
          <a:p>
            <a:pPr marL="628650" lvl="1" indent="-171450">
              <a:buFontTx/>
              <a:buChar char="-"/>
            </a:pPr>
            <a:r>
              <a:rPr lang="nb-NO" dirty="0"/>
              <a:t>Larve</a:t>
            </a:r>
          </a:p>
          <a:p>
            <a:pPr marL="628650" lvl="1" indent="-171450">
              <a:buFontTx/>
              <a:buChar char="-"/>
            </a:pPr>
            <a:r>
              <a:rPr lang="nb-NO" dirty="0"/>
              <a:t>Puppe</a:t>
            </a:r>
          </a:p>
          <a:p>
            <a:pPr marL="628650" lvl="1" indent="-171450">
              <a:buFontTx/>
              <a:buChar char="-"/>
            </a:pPr>
            <a:r>
              <a:rPr lang="nb-NO" dirty="0"/>
              <a:t>Voksen</a:t>
            </a:r>
          </a:p>
          <a:p>
            <a:pPr marL="228600" indent="-228600">
              <a:buAutoNum type="arabicPeriod"/>
            </a:pPr>
            <a:r>
              <a:rPr lang="nb-NO" dirty="0"/>
              <a:t>Noen insekter vokser i rykk og napp, men må bytte skjelettet sitt som er utenpå når de vokser.</a:t>
            </a:r>
          </a:p>
          <a:p>
            <a:pPr marL="628650" lvl="1" indent="-171450">
              <a:buFontTx/>
              <a:buChar char="-"/>
            </a:pPr>
            <a:r>
              <a:rPr lang="nb-NO" dirty="0"/>
              <a:t>Hvorfor tror du insekter som bytter utenpå- skjelettet sitt må være ekstra forsiktig etter de har gjort det?</a:t>
            </a:r>
          </a:p>
          <a:p>
            <a:pPr marL="628650" lvl="1" indent="-171450">
              <a:buFontTx/>
              <a:buChar char="-"/>
            </a:pPr>
            <a:r>
              <a:rPr lang="nb-NO" dirty="0"/>
              <a:t>Fordi de er bløte og kan lett bli spist.</a:t>
            </a:r>
          </a:p>
          <a:p>
            <a:pPr marL="457200" lvl="1" indent="0">
              <a:buFontTx/>
              <a:buNone/>
            </a:pPr>
            <a:endParaRPr lang="nb-NO" dirty="0"/>
          </a:p>
          <a:p>
            <a:pPr marL="457200" lvl="1" indent="0">
              <a:buFontTx/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6ADE2-75C9-405A-B62B-B4FE525749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8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Video av en sommerfugls fullstendige forvandling: Mange barn sin første reaksjon når de ser insekter og kryp på nært hold er «Æsj!» </a:t>
            </a:r>
          </a:p>
          <a:p>
            <a:r>
              <a:rPr lang="nb-NO" dirty="0"/>
              <a:t>Dette er ofte avsky eller frykt de har lært av foreldre. Derfor er det viktig at når vi omtaler dyrene så er de aldri «ekle» eller «stygge». Prøv å bruk ord som «kule», «rare», «pene» eller «tøffe».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6ADE2-75C9-405A-B62B-B4FE525749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09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Tenk på hvordan mennesker klarer å stå oppreist. Om vi ikke hadde et skjelett ville vi falt som i haug.</a:t>
            </a:r>
          </a:p>
          <a:p>
            <a:r>
              <a:rPr lang="en-US" dirty="0" err="1"/>
              <a:t>Insekter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ikke </a:t>
            </a:r>
            <a:r>
              <a:rPr lang="en-US" dirty="0" err="1"/>
              <a:t>noe</a:t>
            </a:r>
            <a:r>
              <a:rPr lang="en-US" dirty="0"/>
              <a:t> </a:t>
            </a:r>
            <a:r>
              <a:rPr lang="en-US" dirty="0" err="1"/>
              <a:t>skjelett</a:t>
            </a:r>
            <a:r>
              <a:rPr lang="en-US" dirty="0"/>
              <a:t> </a:t>
            </a:r>
            <a:r>
              <a:rPr lang="en-US" dirty="0" err="1"/>
              <a:t>inni</a:t>
            </a:r>
            <a:r>
              <a:rPr lang="en-US" dirty="0"/>
              <a:t> seg. </a:t>
            </a:r>
            <a:r>
              <a:rPr lang="en-US" dirty="0" err="1"/>
              <a:t>Hvor</a:t>
            </a:r>
            <a:r>
              <a:rPr lang="en-US" dirty="0"/>
              <a:t> </a:t>
            </a:r>
            <a:r>
              <a:rPr lang="en-US" dirty="0" err="1"/>
              <a:t>tror</a:t>
            </a:r>
            <a:r>
              <a:rPr lang="en-US" dirty="0"/>
              <a:t> </a:t>
            </a:r>
            <a:r>
              <a:rPr lang="en-US" dirty="0" err="1"/>
              <a:t>elevene</a:t>
            </a:r>
            <a:r>
              <a:rPr lang="en-US" dirty="0"/>
              <a:t> dine </a:t>
            </a:r>
            <a:r>
              <a:rPr lang="en-US" dirty="0" err="1"/>
              <a:t>insektene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skjelettet</a:t>
            </a:r>
            <a:r>
              <a:rPr lang="en-US" dirty="0"/>
              <a:t> </a:t>
            </a:r>
            <a:r>
              <a:rPr lang="en-US" dirty="0" err="1"/>
              <a:t>sitt</a:t>
            </a:r>
            <a:r>
              <a:rPr lang="en-US" dirty="0"/>
              <a:t>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6ADE2-75C9-405A-B62B-B4FE525749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60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Tenk om mennesker hadde skjelett som insekter! Det kan vi tenke på som en rustning. Da får man et hardt ytre skjelett, akkurat som insektene.</a:t>
            </a:r>
          </a:p>
          <a:p>
            <a:pPr marL="171450" indent="-171450">
              <a:buFontTx/>
              <a:buChar char="-"/>
            </a:pPr>
            <a:r>
              <a:rPr lang="nb-NO" dirty="0"/>
              <a:t>Når vi spiser og vokser oss større blir rustningen fort for liten. Den kan jo ikke bli større.</a:t>
            </a:r>
          </a:p>
          <a:p>
            <a:pPr marL="171450" indent="-171450">
              <a:buFontTx/>
              <a:buChar char="-"/>
            </a:pPr>
            <a:r>
              <a:rPr lang="nb-NO" dirty="0"/>
              <a:t>Da må vi ta av oss rustningen og få oss en større en!</a:t>
            </a:r>
          </a:p>
          <a:p>
            <a:pPr marL="171450" indent="-171450">
              <a:buFontTx/>
              <a:buChar char="-"/>
            </a:pPr>
            <a:r>
              <a:rPr lang="nb-NO" dirty="0"/>
              <a:t>Det samme gjør insektene bare at de kan gro ut sin egen rustning.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6ADE2-75C9-405A-B62B-B4FE525749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045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Se gresshoppen bytte skinn! Mange barn sin første reaksjon når de ser insekter og kryp på nært hold er «Æsj!» </a:t>
            </a:r>
          </a:p>
          <a:p>
            <a:r>
              <a:rPr lang="nb-NO" dirty="0"/>
              <a:t>Dette er ofte avsky eller frykt de har lært av foreldre. Derfor er det viktig at når vi omtaler dyrene så er de aldri «ekle» eller «stygge». Prøv å bruk ord som «kule», «rare», «pene» eller «tøffe».</a:t>
            </a:r>
          </a:p>
          <a:p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6ADE2-75C9-405A-B62B-B4FE525749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71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Nå har vi lært at insekter vokser på to forskjellige måter.</a:t>
            </a:r>
          </a:p>
          <a:p>
            <a:pPr marL="171450" indent="-171450">
              <a:buFontTx/>
              <a:buChar char="-"/>
            </a:pPr>
            <a:r>
              <a:rPr lang="nb-NO" dirty="0"/>
              <a:t>Noen går gjennom fullstendig forvandling og endrer utseende hver gang de vokser seg større, de kan ikke bli større når de er voksne. </a:t>
            </a:r>
          </a:p>
          <a:p>
            <a:pPr marL="171450" indent="-171450">
              <a:buFontTx/>
              <a:buChar char="-"/>
            </a:pPr>
            <a:r>
              <a:rPr lang="nb-NO" dirty="0"/>
              <a:t>Noen vokser i rykk og napp der de ser omtrent like ut hver gnag de bytter skjelettet sitt, de blir bare større hver gang.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6ADE2-75C9-405A-B62B-B4FE525749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544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Nå kan vi tegne egg, larve og puppe til insektet vårt på forsiden. Bruk fantasien!</a:t>
            </a:r>
          </a:p>
          <a:p>
            <a:r>
              <a:rPr lang="nb-NO" dirty="0"/>
              <a:t>Gjør også oppgaven på side 5. Her skal elevene skrive inn navnet på stadiene. (Egg, larve, puppe, voksen (imago).</a:t>
            </a:r>
            <a:endParaRPr lang="en-US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6ADE2-75C9-405A-B62B-B4FE525749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1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28F1-4CC1-9172-72BE-FDDEFE893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C0607-272B-299E-8A4A-4AB680648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CAF03-A776-983C-A13B-E8EEA36B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B02D-1689-4CCB-8A74-812D2CC6366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94D18-58C1-6139-F90C-0384B51A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E2426-3C31-D9E9-9BD1-84DF0B05C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E1FA2-0B91-4570-955C-411B41C6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7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32722-B1E1-F1BB-8876-4E7D1D96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6AD07-A8B9-BA77-4BF2-399E7FC49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CFF9E-C8F7-D62B-DAEB-7F5A0D0A7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B02D-1689-4CCB-8A74-812D2CC6366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88058-CF45-200F-AF61-36D05BBA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6D394-5BBC-4A06-C2FC-F9A2409B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E1FA2-0B91-4570-955C-411B41C6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02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F39B67-7E40-3766-8B01-42265237C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85BC6-3937-F008-54D8-877F734A3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1AEA-AA53-AE82-D994-95BF8C33A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B02D-1689-4CCB-8A74-812D2CC6366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BC535-E8D1-3ADE-6BAB-01C32C919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560FB-4889-F4F0-9A20-230E7EFF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E1FA2-0B91-4570-955C-411B41C6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66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BBDB7-9B0C-3AED-CC36-AC174D2A8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52B34-BB7A-1BA9-3C3A-CCB4C561B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62007-1CB4-436C-4159-0279E3B0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B02D-1689-4CCB-8A74-812D2CC6366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42516-B52B-3FB4-E467-854F518B3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F7B63-4281-94C4-0B7E-851867358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E1FA2-0B91-4570-955C-411B41C6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6545E-AF09-36A1-8689-CCB82A7F2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691934-4F81-EB66-B3A9-7EC6A433A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41740-779C-AB5F-E177-653CC1123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B02D-1689-4CCB-8A74-812D2CC6366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66D74-888B-B066-16C5-BBCEB4703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BA3B-70A8-B51A-B6AD-2F418120E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E1FA2-0B91-4570-955C-411B41C6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6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3E68C-B19B-6594-AEEA-10C47A07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E219AC-CAF6-8C40-7E8A-E64EC4089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E8E53-BBCE-2B66-3BE2-F2C4FBFBF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36699-AADD-DD5F-2F7C-60896D3B8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B02D-1689-4CCB-8A74-812D2CC6366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7C9CCD-A6F3-8609-334C-F6B868211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4DCEF-D222-A0CA-7732-198AD929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E1FA2-0B91-4570-955C-411B41C6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8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15239-32FF-CA2D-8DED-046124FC1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D9DDC-5B77-6E74-86A0-11D1B40A1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381E83-459D-97CE-83CC-044242B6E7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70F167-6197-35D3-34FA-6F2508E47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64D9A9-80BB-BE10-E17F-DD9B0C8069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601CD0-BC30-CF17-0475-804210CD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B02D-1689-4CCB-8A74-812D2CC6366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F9FA6E-1D5F-9CE2-FA80-6EF2BEE7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B974DF-FBC2-3607-4586-FA40E448E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E1FA2-0B91-4570-955C-411B41C6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9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6CDE8-5557-AA9F-D60A-DF4F8CA67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2BE8B-6C07-7D37-9B35-1ACE61E8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B02D-1689-4CCB-8A74-812D2CC6366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93B3BD-9510-6D6F-25E4-B97FEDB5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F07A4-BBD2-2E12-FF90-C3696B0B9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E1FA2-0B91-4570-955C-411B41C6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7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51C1CD-9C93-9BDC-1975-7067EBB8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B02D-1689-4CCB-8A74-812D2CC6366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BD9FB-9C44-3CBE-882F-D825BDC00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19098-95D8-9F53-968C-6495679EA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E1FA2-0B91-4570-955C-411B41C6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2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3E366-9305-AE4D-25FC-660557A1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52C3-EB69-C9D6-EEC0-0B29FECCB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0907D-F26F-9DC3-7A7D-464F735C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6B28F-FF38-A400-6DE1-9C08FBB1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B02D-1689-4CCB-8A74-812D2CC6366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D3FC6-5750-6D49-3098-04FCBCE3C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B9461-A184-C1BF-0D53-197818AA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E1FA2-0B91-4570-955C-411B41C6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36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CEF9E-B7E9-FFA4-C41F-EC4E40944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C32D94-4E66-FDFD-51B4-ED2E07392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A5EF1-0771-28D8-40B9-C8C864F71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7BAC2-D03D-6A7C-D889-F3E0D0023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DB02D-1689-4CCB-8A74-812D2CC6366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03A9C-5972-CCD8-ADB3-5CEA4DEF6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C6774-48D7-E337-5A9D-E82ECCD9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E1FA2-0B91-4570-955C-411B41C6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81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60827-CBDC-2AFF-152C-1AF2F96E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C6B07-4777-EFA0-B946-96CFFC789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A84DA-61B4-4F21-F3FD-D86D05FC0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DB02D-1689-4CCB-8A74-812D2CC63662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95DF4-4E8F-E8E3-CC94-7A2EEF21A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99170-2792-5030-DD72-C87830FB1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E1FA2-0B91-4570-955C-411B41C6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0B6QLfEoLPk?feature=oembed" TargetMode="Externa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a-wvuWOWY5A?feature=oembed" TargetMode="Externa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91204713-1841-4A60-96B1-5A8EA8AFFB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145B13BC-FA1E-0B82-4B5F-F21716C413F9}"/>
              </a:ext>
            </a:extLst>
          </p:cNvPr>
          <p:cNvSpPr txBox="1"/>
          <p:nvPr/>
        </p:nvSpPr>
        <p:spPr>
          <a:xfrm>
            <a:off x="4094323" y="301320"/>
            <a:ext cx="927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rgbClr val="5C3700"/>
                </a:solidFill>
                <a:latin typeface="Abadi" panose="020B0604020104020204" pitchFamily="34" charset="0"/>
              </a:rPr>
              <a:t>Når insektene vokser</a:t>
            </a:r>
            <a:endParaRPr lang="en-US" sz="3200" dirty="0">
              <a:solidFill>
                <a:srgbClr val="5C3700"/>
              </a:solidFill>
              <a:latin typeface="Abadi" panose="020B0604020104020204" pitchFamily="34" charset="0"/>
            </a:endParaRPr>
          </a:p>
        </p:txBody>
      </p:sp>
      <p:pic>
        <p:nvPicPr>
          <p:cNvPr id="3" name="Bilde 2" descr="Et bilde som inneholder Nattsommerfugler og sommerfugler, insekt, sommerfugl, virvelløse dyr&#10;&#10;Automatisk generert beskrivelse">
            <a:extLst>
              <a:ext uri="{FF2B5EF4-FFF2-40B4-BE49-F238E27FC236}">
                <a16:creationId xmlns:a16="http://schemas.microsoft.com/office/drawing/2014/main" id="{93793D01-B38D-022A-EAB3-860CA97F2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68" y="1542626"/>
            <a:ext cx="4826063" cy="5587054"/>
          </a:xfrm>
          <a:prstGeom prst="rect">
            <a:avLst/>
          </a:prstGeom>
        </p:spPr>
      </p:pic>
      <p:pic>
        <p:nvPicPr>
          <p:cNvPr id="5" name="Bilde 4" descr="Et bilde som inneholder insekt, sommerfugl, pollinator, virvelløse dyr&#10;&#10;Automatisk generert beskrivelse">
            <a:extLst>
              <a:ext uri="{FF2B5EF4-FFF2-40B4-BE49-F238E27FC236}">
                <a16:creationId xmlns:a16="http://schemas.microsoft.com/office/drawing/2014/main" id="{A47AA175-6551-DEFC-3D27-26751172D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85" y="301320"/>
            <a:ext cx="4433578" cy="5132680"/>
          </a:xfrm>
          <a:prstGeom prst="rect">
            <a:avLst/>
          </a:prstGeom>
        </p:spPr>
      </p:pic>
      <p:pic>
        <p:nvPicPr>
          <p:cNvPr id="7" name="Bilde 6" descr="Et bilde som inneholder virvelløse dyr, insekt, Organisme, bille&#10;&#10;Automatisk generert beskrivelse">
            <a:extLst>
              <a:ext uri="{FF2B5EF4-FFF2-40B4-BE49-F238E27FC236}">
                <a16:creationId xmlns:a16="http://schemas.microsoft.com/office/drawing/2014/main" id="{FE711D8E-573E-443A-BAE5-B21C4032CC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008" y="301320"/>
            <a:ext cx="4141960" cy="479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88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201BB84-C6B8-9E1C-C84E-644C836C9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723" cy="54864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1ECAC5D7-61D7-FFD9-7B12-C24E6E59F7ED}"/>
              </a:ext>
            </a:extLst>
          </p:cNvPr>
          <p:cNvGrpSpPr/>
          <p:nvPr/>
        </p:nvGrpSpPr>
        <p:grpSpPr>
          <a:xfrm>
            <a:off x="5009070" y="-387662"/>
            <a:ext cx="6258758" cy="7245662"/>
            <a:chOff x="5051396" y="-193831"/>
            <a:chExt cx="6258758" cy="7245662"/>
          </a:xfrm>
        </p:grpSpPr>
        <p:grpSp>
          <p:nvGrpSpPr>
            <p:cNvPr id="10" name="Gruppe 9">
              <a:extLst>
                <a:ext uri="{FF2B5EF4-FFF2-40B4-BE49-F238E27FC236}">
                  <a16:creationId xmlns:a16="http://schemas.microsoft.com/office/drawing/2014/main" id="{3615435F-9EB2-3889-31CC-98037F621F00}"/>
                </a:ext>
              </a:extLst>
            </p:cNvPr>
            <p:cNvGrpSpPr/>
            <p:nvPr/>
          </p:nvGrpSpPr>
          <p:grpSpPr>
            <a:xfrm>
              <a:off x="5051396" y="-193831"/>
              <a:ext cx="6258758" cy="7245662"/>
              <a:chOff x="5051396" y="-193831"/>
              <a:chExt cx="6258758" cy="7245662"/>
            </a:xfrm>
          </p:grpSpPr>
          <p:pic>
            <p:nvPicPr>
              <p:cNvPr id="8" name="Bilde 7">
                <a:extLst>
                  <a:ext uri="{FF2B5EF4-FFF2-40B4-BE49-F238E27FC236}">
                    <a16:creationId xmlns:a16="http://schemas.microsoft.com/office/drawing/2014/main" id="{00C045A1-C32C-A81C-A85E-DFC37E17A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27" b="90727" l="9978" r="92695">
                            <a14:foregroundMark x1="13942" y1="53828" x2="11537" y2="63678"/>
                            <a14:foregroundMark x1="11537" y1="63678" x2="17016" y2="54713"/>
                            <a14:foregroundMark x1="17016" y1="54713" x2="16704" y2="53405"/>
                            <a14:foregroundMark x1="19831" y1="44017" x2="20356" y2="43209"/>
                            <a14:foregroundMark x1="19288" y1="44852" x2="19831" y2="44017"/>
                            <a14:foregroundMark x1="23998" y1="42410" x2="28953" y2="41324"/>
                            <a14:foregroundMark x1="20356" y1="43209" x2="23204" y2="42584"/>
                            <a14:foregroundMark x1="27394" y1="39977" x2="27394" y2="39977"/>
                            <a14:foregroundMark x1="17595" y1="44594" x2="15679" y2="50866"/>
                            <a14:foregroundMark x1="26192" y1="29127" x2="30690" y2="29242"/>
                            <a14:foregroundMark x1="33942" y1="29127" x2="37906" y2="28665"/>
                            <a14:foregroundMark x1="66192" y1="10504" x2="66192" y2="10504"/>
                            <a14:foregroundMark x1="67261" y1="11966" x2="71715" y2="11389"/>
                            <a14:foregroundMark x1="65345" y1="10504" x2="65702" y2="11081"/>
                            <a14:foregroundMark x1="69666" y1="10773" x2="69666" y2="11389"/>
                            <a14:foregroundMark x1="72428" y1="38207" x2="80000" y2="48134"/>
                            <a14:foregroundMark x1="80000" y1="48134" x2="89265" y2="48249"/>
                            <a14:foregroundMark x1="89265" y1="48249" x2="82895" y2="40362"/>
                            <a14:foregroundMark x1="82895" y1="40362" x2="74120" y2="37514"/>
                            <a14:foregroundMark x1="74120" y1="37514" x2="72428" y2="39554"/>
                            <a14:foregroundMark x1="89310" y1="59215" x2="81737" y2="68334"/>
                            <a14:foregroundMark x1="81737" y1="68334" x2="90601" y2="65333"/>
                            <a14:foregroundMark x1="90601" y1="65333" x2="88641" y2="60369"/>
                            <a14:foregroundMark x1="83964" y1="53828" x2="83430" y2="53982"/>
                            <a14:foregroundMark x1="85523" y1="54713" x2="88775" y2="56830"/>
                            <a14:foregroundMark x1="83430" y1="53982" x2="88107" y2="59331"/>
                            <a14:foregroundMark x1="83786" y1="55329" x2="88775" y2="57407"/>
                            <a14:foregroundMark x1="85167" y1="54598" x2="92739" y2="56522"/>
                            <a14:foregroundMark x1="83786" y1="55906" x2="87261" y2="59061"/>
                            <a14:foregroundMark x1="84499" y1="56945" x2="84499" y2="56945"/>
                            <a14:foregroundMark x1="83964" y1="57099" x2="83964" y2="57099"/>
                            <a14:foregroundMark x1="86013" y1="73182" x2="84053" y2="82185"/>
                            <a14:foregroundMark x1="84053" y1="82185" x2="75857" y2="86149"/>
                            <a14:foregroundMark x1="68107" y1="87495" x2="63296" y2="87187"/>
                            <a14:foregroundMark x1="63430" y1="88072" x2="64499" y2="87033"/>
                            <a14:foregroundMark x1="61915" y1="86610" x2="61915" y2="86610"/>
                            <a14:foregroundMark x1="62227" y1="86456" x2="62227" y2="86456"/>
                            <a14:foregroundMark x1="62584" y1="86302" x2="62584" y2="86302"/>
                            <a14:foregroundMark x1="61737" y1="86456" x2="61737" y2="86456"/>
                            <a14:foregroundMark x1="61024" y1="86610" x2="61024" y2="86610"/>
                            <a14:foregroundMark x1="61203" y1="86918" x2="61203" y2="86918"/>
                            <a14:foregroundMark x1="61559" y1="87187" x2="61559" y2="87187"/>
                            <a14:foregroundMark x1="61203" y1="86302" x2="63296" y2="88072"/>
                            <a14:foregroundMark x1="61559" y1="88534" x2="63608" y2="87187"/>
                            <a14:foregroundMark x1="62049" y1="87803" x2="63296" y2="87803"/>
                            <a14:foregroundMark x1="62227" y1="88380" x2="69978" y2="87803"/>
                            <a14:foregroundMark x1="63786" y1="86610" x2="69666" y2="87803"/>
                            <a14:foregroundMark x1="66548" y1="86610" x2="68107" y2="85995"/>
                            <a14:foregroundMark x1="68953" y1="86918" x2="69488" y2="87341"/>
                            <a14:foregroundMark x1="65702" y1="86610" x2="67082" y2="86918"/>
                            <a14:foregroundMark x1="65523" y1="86764" x2="64989" y2="86610"/>
                            <a14:foregroundMark x1="61381" y1="86456" x2="63118" y2="88226"/>
                            <a14:foregroundMark x1="61559" y1="88072" x2="61559" y2="88072"/>
                            <a14:foregroundMark x1="61559" y1="88072" x2="63296" y2="86918"/>
                            <a14:foregroundMark x1="61559" y1="87187" x2="63786" y2="88534"/>
                            <a14:foregroundMark x1="62049" y1="87649" x2="61381" y2="88072"/>
                            <a14:foregroundMark x1="61737" y1="75568" x2="37416" y2="83070"/>
                            <a14:foregroundMark x1="37416" y1="83070" x2="34254" y2="90727"/>
                            <a14:foregroundMark x1="34254" y1="90727" x2="60535" y2="85302"/>
                            <a14:foregroundMark x1="60535" y1="85302" x2="63118" y2="76799"/>
                            <a14:foregroundMark x1="63118" y1="76799" x2="62049" y2="76029"/>
                            <a14:foregroundMark x1="34120" y1="88842" x2="35679" y2="89150"/>
                            <a14:foregroundMark x1="16882" y1="75414" x2="21069" y2="85033"/>
                            <a14:foregroundMark x1="21069" y1="85033" x2="31715" y2="87033"/>
                            <a14:foregroundMark x1="18976" y1="72913" x2="30156" y2="73067"/>
                            <a14:foregroundMark x1="24633" y1="72759" x2="20178" y2="73182"/>
                            <a14:foregroundMark x1="23608" y1="72913" x2="21871" y2="72913"/>
                            <a14:foregroundMark x1="24811" y1="72297" x2="20000" y2="72451"/>
                            <a14:foregroundMark x1="21381" y1="71989" x2="21381" y2="72297"/>
                            <a14:foregroundMark x1="19822" y1="72297" x2="19822" y2="72297"/>
                            <a14:foregroundMark x1="18441" y1="72451" x2="20846" y2="73336"/>
                            <a14:foregroundMark x1="18619" y1="71874" x2="19644" y2="73644"/>
                            <a14:foregroundMark x1="20535" y1="73952" x2="18976" y2="73798"/>
                            <a14:foregroundMark x1="20535" y1="73952" x2="27082" y2="73644"/>
                            <a14:foregroundMark x1="18441" y1="72605" x2="19822" y2="74375"/>
                            <a14:foregroundMark x1="18619" y1="73067" x2="20178" y2="74683"/>
                            <a14:foregroundMark x1="21381" y1="72297" x2="19154" y2="72451"/>
                            <a14:foregroundMark x1="19154" y1="71874" x2="22049" y2="71720"/>
                            <a14:foregroundMark x1="24811" y1="72451" x2="29131" y2="72297"/>
                            <a14:foregroundMark x1="33808" y1="40285" x2="42984" y2="43709"/>
                            <a14:foregroundMark x1="42984" y1="43709" x2="38263" y2="41170"/>
                            <a14:foregroundMark x1="37906" y1="39669" x2="35323" y2="41939"/>
                            <a14:foregroundMark x1="34655" y1="41631" x2="34655" y2="41631"/>
                            <a14:foregroundMark x1="33096" y1="41785" x2="33274" y2="41785"/>
                            <a14:foregroundMark x1="33274" y1="41785" x2="35501" y2="41170"/>
                            <a14:foregroundMark x1="32739" y1="41324" x2="32739" y2="41324"/>
                            <a14:foregroundMark x1="39465" y1="41477" x2="39465" y2="41477"/>
                            <a14:foregroundMark x1="38976" y1="40862" x2="38976" y2="40862"/>
                            <a14:foregroundMark x1="39822" y1="40862" x2="39822" y2="40862"/>
                            <a14:foregroundMark x1="40535" y1="40746" x2="40535" y2="40746"/>
                            <a14:foregroundMark x1="40535" y1="41324" x2="40535" y2="41324"/>
                            <a14:foregroundMark x1="40668" y1="41324" x2="40668" y2="41324"/>
                            <a14:foregroundMark x1="40846" y1="41477" x2="40846" y2="41477"/>
                            <a14:foregroundMark x1="41024" y1="42055" x2="41024" y2="42055"/>
                            <a14:foregroundMark x1="41203" y1="41631" x2="41203" y2="41631"/>
                            <a14:foregroundMark x1="41024" y1="41170" x2="41024" y2="41170"/>
                            <a14:foregroundMark x1="61559" y1="11235" x2="61559" y2="11235"/>
                            <a14:foregroundMark x1="67394" y1="15391" x2="67394" y2="15391"/>
                            <a14:backgroundMark x1="21871" y1="44748" x2="19465" y2="46249"/>
                            <a14:backgroundMark x1="24321" y1="42670" x2="18085" y2="46672"/>
                            <a14:backgroundMark x1="17630" y1="47043" x2="18085" y2="46402"/>
                            <a14:backgroundMark x1="20668" y1="44017" x2="20668" y2="44017"/>
                            <a14:backgroundMark x1="19822" y1="44017" x2="19822" y2="44017"/>
                            <a14:backgroundMark x1="25345" y1="42516" x2="25345" y2="42516"/>
                            <a14:backgroundMark x1="19154" y1="45364" x2="21024" y2="44748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51396" y="-193831"/>
                <a:ext cx="6258758" cy="7245662"/>
              </a:xfrm>
              <a:prstGeom prst="rect">
                <a:avLst/>
              </a:prstGeom>
            </p:spPr>
          </p:pic>
          <p:sp>
            <p:nvSpPr>
              <p:cNvPr id="9" name="TekstSylinder 8">
                <a:extLst>
                  <a:ext uri="{FF2B5EF4-FFF2-40B4-BE49-F238E27FC236}">
                    <a16:creationId xmlns:a16="http://schemas.microsoft.com/office/drawing/2014/main" id="{3E0D8643-5EAC-9504-7640-D39390A73945}"/>
                  </a:ext>
                </a:extLst>
              </p:cNvPr>
              <p:cNvSpPr txBox="1"/>
              <p:nvPr/>
            </p:nvSpPr>
            <p:spPr>
              <a:xfrm>
                <a:off x="6960093" y="2834943"/>
                <a:ext cx="914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(Voksen)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TekstSylinder 1">
              <a:extLst>
                <a:ext uri="{FF2B5EF4-FFF2-40B4-BE49-F238E27FC236}">
                  <a16:creationId xmlns:a16="http://schemas.microsoft.com/office/drawing/2014/main" id="{D7334A8C-1D28-A7D8-E93C-5B08F67D9583}"/>
                </a:ext>
              </a:extLst>
            </p:cNvPr>
            <p:cNvSpPr txBox="1"/>
            <p:nvPr/>
          </p:nvSpPr>
          <p:spPr>
            <a:xfrm>
              <a:off x="9794804" y="4152062"/>
              <a:ext cx="237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3200" dirty="0">
                  <a:solidFill>
                    <a:srgbClr val="5C3700"/>
                  </a:solidFill>
                  <a:latin typeface="Abadi" panose="020B0604020104020204" pitchFamily="34" charset="0"/>
                </a:rPr>
                <a:t>1</a:t>
              </a:r>
              <a:endParaRPr lang="en-US" sz="3200" dirty="0">
                <a:solidFill>
                  <a:srgbClr val="5C3700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3" name="TekstSylinder 2">
              <a:extLst>
                <a:ext uri="{FF2B5EF4-FFF2-40B4-BE49-F238E27FC236}">
                  <a16:creationId xmlns:a16="http://schemas.microsoft.com/office/drawing/2014/main" id="{45A610EA-1967-03B0-5A52-BB6296644674}"/>
                </a:ext>
              </a:extLst>
            </p:cNvPr>
            <p:cNvSpPr txBox="1"/>
            <p:nvPr/>
          </p:nvSpPr>
          <p:spPr>
            <a:xfrm>
              <a:off x="7975982" y="3392884"/>
              <a:ext cx="237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3200" dirty="0">
                  <a:solidFill>
                    <a:srgbClr val="5C3700"/>
                  </a:solidFill>
                  <a:latin typeface="Abadi" panose="020B0604020104020204" pitchFamily="34" charset="0"/>
                </a:rPr>
                <a:t>4</a:t>
              </a:r>
              <a:endParaRPr lang="en-US" sz="3200" dirty="0">
                <a:solidFill>
                  <a:srgbClr val="5C3700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4" name="TekstSylinder 3">
              <a:extLst>
                <a:ext uri="{FF2B5EF4-FFF2-40B4-BE49-F238E27FC236}">
                  <a16:creationId xmlns:a16="http://schemas.microsoft.com/office/drawing/2014/main" id="{5B21CB46-0079-EAC9-EF6E-C26E52F0684C}"/>
                </a:ext>
              </a:extLst>
            </p:cNvPr>
            <p:cNvSpPr txBox="1"/>
            <p:nvPr/>
          </p:nvSpPr>
          <p:spPr>
            <a:xfrm>
              <a:off x="6400800" y="3859675"/>
              <a:ext cx="237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3200" dirty="0">
                  <a:solidFill>
                    <a:srgbClr val="5C3700"/>
                  </a:solidFill>
                  <a:latin typeface="Abadi" panose="020B0604020104020204" pitchFamily="34" charset="0"/>
                </a:rPr>
                <a:t>3</a:t>
              </a:r>
              <a:endParaRPr lang="en-US" sz="3200" dirty="0">
                <a:solidFill>
                  <a:srgbClr val="5C3700"/>
                </a:solidFill>
                <a:latin typeface="Abadi" panose="020B0604020104020204" pitchFamily="34" charset="0"/>
              </a:endParaRPr>
            </a:p>
          </p:txBody>
        </p:sp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E3B9633A-7558-FA3C-A17C-0F20FCB69721}"/>
                </a:ext>
              </a:extLst>
            </p:cNvPr>
            <p:cNvSpPr txBox="1"/>
            <p:nvPr/>
          </p:nvSpPr>
          <p:spPr>
            <a:xfrm>
              <a:off x="8326867" y="4632964"/>
              <a:ext cx="237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3200" dirty="0">
                  <a:solidFill>
                    <a:srgbClr val="5C3700"/>
                  </a:solidFill>
                  <a:latin typeface="Abadi" panose="020B0604020104020204" pitchFamily="34" charset="0"/>
                </a:rPr>
                <a:t>2</a:t>
              </a:r>
              <a:endParaRPr lang="en-US" sz="3200" dirty="0">
                <a:solidFill>
                  <a:srgbClr val="5C3700"/>
                </a:solidFill>
                <a:latin typeface="Abadi" panose="020B0604020104020204" pitchFamily="34" charset="0"/>
              </a:endParaRPr>
            </a:p>
          </p:txBody>
        </p:sp>
      </p:grpSp>
      <p:pic>
        <p:nvPicPr>
          <p:cNvPr id="1026" name="Picture 2" descr="Hemimetabolous Metamorphosis - BugGuide.Net">
            <a:extLst>
              <a:ext uri="{FF2B5EF4-FFF2-40B4-BE49-F238E27FC236}">
                <a16:creationId xmlns:a16="http://schemas.microsoft.com/office/drawing/2014/main" id="{A00BD5C7-6008-F197-49CD-901B2BE3E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1" y="3051166"/>
            <a:ext cx="4781093" cy="367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1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25599 -0.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9" y="-10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12 0.0162 L 0.12513 -0.16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-91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>
            <a:extLst>
              <a:ext uri="{FF2B5EF4-FFF2-40B4-BE49-F238E27FC236}">
                <a16:creationId xmlns:a16="http://schemas.microsoft.com/office/drawing/2014/main" id="{3EDF9D61-D9E1-C2A7-26AE-7BD8F61B59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74F6FB1-4845-54FA-6064-EE8E73AE8A7B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71F7838E-6AAF-0B16-37A3-7E267636C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Media på Internett 2" title="Watch This Caterpillar Turn Into A Chinese Luna Moth | The Dodo">
            <a:hlinkClick r:id="" action="ppaction://media"/>
            <a:extLst>
              <a:ext uri="{FF2B5EF4-FFF2-40B4-BE49-F238E27FC236}">
                <a16:creationId xmlns:a16="http://schemas.microsoft.com/office/drawing/2014/main" id="{F3F9B311-0F60-A0FC-447F-D1C8D4026A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2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C71DECBF-7442-F457-B129-0E5AB06067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pic>
        <p:nvPicPr>
          <p:cNvPr id="6" name="Bilde 5" descr="Et bilde som inneholder sketch, tegning, sko, skisport&#10;&#10;Automatisk generert beskrivelse">
            <a:extLst>
              <a:ext uri="{FF2B5EF4-FFF2-40B4-BE49-F238E27FC236}">
                <a16:creationId xmlns:a16="http://schemas.microsoft.com/office/drawing/2014/main" id="{5A58AB14-3778-12C5-45BC-B5C5AB485A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83" y1="32685" x2="41927" y2="36111"/>
                        <a14:foregroundMark x1="59375" y1="33889" x2="59792" y2="51204"/>
                        <a14:foregroundMark x1="57917" y1="53056" x2="57448" y2="66667"/>
                        <a14:foregroundMark x1="60208" y1="60093" x2="60000" y2="65556"/>
                        <a14:foregroundMark x1="59844" y1="66389" x2="60990" y2="66389"/>
                        <a14:foregroundMark x1="57292" y1="67037" x2="56875" y2="67037"/>
                        <a14:foregroundMark x1="56875" y1="67037" x2="56875" y2="67037"/>
                        <a14:foregroundMark x1="56615" y1="67037" x2="56406" y2="66944"/>
                        <a14:foregroundMark x1="61146" y1="66667" x2="60365" y2="66389"/>
                        <a14:foregroundMark x1="60625" y1="67315" x2="61406" y2="67315"/>
                        <a14:foregroundMark x1="60729" y1="66574" x2="60729" y2="6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25" t="31512" r="37425" b="32355"/>
          <a:stretch/>
        </p:blipFill>
        <p:spPr>
          <a:xfrm>
            <a:off x="4777340" y="613087"/>
            <a:ext cx="1870348" cy="5631825"/>
          </a:xfrm>
          <a:prstGeom prst="rect">
            <a:avLst/>
          </a:prstGeom>
        </p:spPr>
      </p:pic>
      <p:pic>
        <p:nvPicPr>
          <p:cNvPr id="8" name="Bilde 7" descr="Et bilde som inneholder sort, mørke, sort og hvit, monokrom&#10;&#10;Automatisk generert beskrivelse">
            <a:extLst>
              <a:ext uri="{FF2B5EF4-FFF2-40B4-BE49-F238E27FC236}">
                <a16:creationId xmlns:a16="http://schemas.microsoft.com/office/drawing/2014/main" id="{91B1FE10-6C9D-CE32-EFD9-15451C3227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4" t="35321" r="46872" b="34988"/>
          <a:stretch/>
        </p:blipFill>
        <p:spPr>
          <a:xfrm>
            <a:off x="4704280" y="548859"/>
            <a:ext cx="2346784" cy="576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484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>
            <a:extLst>
              <a:ext uri="{FF2B5EF4-FFF2-40B4-BE49-F238E27FC236}">
                <a16:creationId xmlns:a16="http://schemas.microsoft.com/office/drawing/2014/main" id="{52432415-2CA4-3EA6-2692-A9CE665D6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pic>
        <p:nvPicPr>
          <p:cNvPr id="13" name="Bilde 12" descr="Et bilde som inneholder sketch, tegning, sko, skisport&#10;&#10;Automatisk generert beskrivelse">
            <a:extLst>
              <a:ext uri="{FF2B5EF4-FFF2-40B4-BE49-F238E27FC236}">
                <a16:creationId xmlns:a16="http://schemas.microsoft.com/office/drawing/2014/main" id="{FC804E96-E17A-CB1A-133A-4185393FF6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83" y1="32685" x2="41927" y2="36111"/>
                        <a14:foregroundMark x1="59375" y1="33889" x2="59792" y2="51204"/>
                        <a14:foregroundMark x1="57917" y1="53056" x2="57448" y2="66667"/>
                        <a14:foregroundMark x1="60208" y1="60093" x2="60000" y2="65556"/>
                        <a14:foregroundMark x1="59844" y1="66389" x2="60990" y2="66389"/>
                        <a14:foregroundMark x1="57292" y1="67037" x2="56875" y2="67037"/>
                        <a14:foregroundMark x1="56875" y1="67037" x2="56875" y2="67037"/>
                        <a14:foregroundMark x1="56615" y1="67037" x2="56406" y2="66944"/>
                        <a14:foregroundMark x1="61146" y1="66667" x2="60365" y2="66389"/>
                        <a14:foregroundMark x1="60625" y1="67315" x2="61406" y2="67315"/>
                        <a14:foregroundMark x1="60729" y1="66574" x2="60729" y2="6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25" t="31512" r="37425" b="32355"/>
          <a:stretch/>
        </p:blipFill>
        <p:spPr>
          <a:xfrm>
            <a:off x="2381612" y="2130552"/>
            <a:ext cx="737931" cy="2221992"/>
          </a:xfrm>
          <a:prstGeom prst="rect">
            <a:avLst/>
          </a:prstGeom>
        </p:spPr>
      </p:pic>
      <p:pic>
        <p:nvPicPr>
          <p:cNvPr id="12" name="Bilde 11" descr="Et bilde som inneholder sketch, tegning, sko, skisport&#10;&#10;Automatisk generert beskrivelse">
            <a:extLst>
              <a:ext uri="{FF2B5EF4-FFF2-40B4-BE49-F238E27FC236}">
                <a16:creationId xmlns:a16="http://schemas.microsoft.com/office/drawing/2014/main" id="{F5C6EEDA-7D12-FC60-30FA-9F3DC63365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83" y1="32685" x2="41927" y2="36111"/>
                        <a14:foregroundMark x1="59375" y1="33889" x2="59792" y2="51204"/>
                        <a14:foregroundMark x1="57917" y1="53056" x2="57448" y2="66667"/>
                        <a14:foregroundMark x1="60208" y1="60093" x2="60000" y2="65556"/>
                        <a14:foregroundMark x1="59844" y1="66389" x2="60990" y2="66389"/>
                        <a14:foregroundMark x1="57292" y1="67037" x2="56875" y2="67037"/>
                        <a14:foregroundMark x1="56875" y1="67037" x2="56875" y2="67037"/>
                        <a14:foregroundMark x1="56615" y1="67037" x2="56406" y2="66944"/>
                        <a14:foregroundMark x1="61146" y1="66667" x2="60365" y2="66389"/>
                        <a14:foregroundMark x1="60625" y1="67315" x2="61406" y2="67315"/>
                        <a14:foregroundMark x1="60729" y1="66574" x2="60729" y2="6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24" t="32000" r="52401" b="31867"/>
          <a:stretch/>
        </p:blipFill>
        <p:spPr>
          <a:xfrm>
            <a:off x="2124213" y="2002536"/>
            <a:ext cx="1252728" cy="2478024"/>
          </a:xfrm>
          <a:prstGeom prst="rect">
            <a:avLst/>
          </a:prstGeom>
        </p:spPr>
      </p:pic>
      <p:pic>
        <p:nvPicPr>
          <p:cNvPr id="15" name="Bilde 14" descr="Et bilde som inneholder appelsin, halloween&#10;&#10;Automatisk generert beskrivelse">
            <a:extLst>
              <a:ext uri="{FF2B5EF4-FFF2-40B4-BE49-F238E27FC236}">
                <a16:creationId xmlns:a16="http://schemas.microsoft.com/office/drawing/2014/main" id="{B61161CC-16EC-95A6-29F4-240D119651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1" t="42223" r="45264" b="42382"/>
          <a:stretch/>
        </p:blipFill>
        <p:spPr>
          <a:xfrm>
            <a:off x="-572888" y="5766717"/>
            <a:ext cx="346645" cy="310594"/>
          </a:xfrm>
          <a:prstGeom prst="rect">
            <a:avLst/>
          </a:prstGeom>
        </p:spPr>
      </p:pic>
      <p:pic>
        <p:nvPicPr>
          <p:cNvPr id="17" name="Bilde 16" descr="Et bilde som inneholder sketch, tegning, sko, skisport&#10;&#10;Automatisk generert beskrivelse">
            <a:extLst>
              <a:ext uri="{FF2B5EF4-FFF2-40B4-BE49-F238E27FC236}">
                <a16:creationId xmlns:a16="http://schemas.microsoft.com/office/drawing/2014/main" id="{D4C57158-EFAF-4D1B-5849-979EDFE286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083" y1="32685" x2="41927" y2="36111"/>
                        <a14:foregroundMark x1="59375" y1="33889" x2="59792" y2="51204"/>
                        <a14:foregroundMark x1="57917" y1="53056" x2="57448" y2="66667"/>
                        <a14:foregroundMark x1="60208" y1="60093" x2="60000" y2="65556"/>
                        <a14:foregroundMark x1="59844" y1="66389" x2="60990" y2="66389"/>
                        <a14:foregroundMark x1="57292" y1="67037" x2="56875" y2="67037"/>
                        <a14:foregroundMark x1="56875" y1="67037" x2="56875" y2="67037"/>
                        <a14:foregroundMark x1="56615" y1="67037" x2="56406" y2="66944"/>
                        <a14:foregroundMark x1="61146" y1="66667" x2="60365" y2="66389"/>
                        <a14:foregroundMark x1="60625" y1="67315" x2="61406" y2="67315"/>
                        <a14:foregroundMark x1="60729" y1="66574" x2="60729" y2="6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24" t="32000" r="52401" b="31867"/>
          <a:stretch/>
        </p:blipFill>
        <p:spPr>
          <a:xfrm>
            <a:off x="7279529" y="1266596"/>
            <a:ext cx="1921032" cy="37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324 L -0.00026 -0.00301 C 0.00703 -0.00209 0.01432 -0.00116 0.02148 0.00069 C 0.02708 0.00231 0.03255 0.00625 0.03828 0.00763 C 0.0457 0.00949 0.05325 0.00949 0.0608 0.01041 C 0.08164 0.00995 0.10247 0.00833 0.12344 0.00902 C 0.13216 0.00926 0.14088 0.01157 0.14974 0.01319 C 0.19049 0.02013 0.16419 0.01736 0.19049 0.02013 C 0.19427 0.01782 0.19778 0.01481 0.20156 0.01319 C 0.2151 0.00717 0.22851 0.00578 0.24245 0.00347 L 0.26028 0.00069 C 0.27291 -0.00672 0.26289 0.00069 0.27812 -0.01852 C 0.28151 -0.02292 0.28567 -0.0257 0.28893 -0.03079 C 0.30286 -0.05278 0.30989 -0.06436 0.31823 -0.09005 C 0.32031 -0.09607 0.32226 -0.10255 0.3237 -0.10926 C 0.32539 -0.11713 0.3263 -0.1257 0.3276 -0.13403 C 0.32682 -0.14352 0.32539 -0.15301 0.32526 -0.16274 C 0.32513 -0.17338 0.3263 -0.1838 0.32682 -0.19445 C 0.32747 -0.21204 0.32734 -0.22037 0.32838 -0.23704 C 0.32903 -0.24908 0.32995 -0.26088 0.33073 -0.27269 C 0.33021 -0.28658 0.32916 -0.30024 0.32916 -0.31412 C 0.32916 -0.32362 0.33073 -0.33311 0.33073 -0.34283 C 0.33073 -0.36783 0.32539 -0.38519 0.32213 -0.41019 C 0.32083 -0.42037 0.32018 -0.43079 0.31823 -0.44051 C 0.31627 -0.45093 0.30963 -0.47477 0.30586 -0.48588 C 0.30521 -0.48774 0.30469 -0.49005 0.30364 -0.49144 C 0.29883 -0.49699 0.29401 -0.49746 0.28893 -0.50093 C 0.28724 -0.50209 0.2858 -0.50371 0.28424 -0.5051 C 0.28125 -0.50764 0.27448 -0.51297 0.27109 -0.51482 C 0.26966 -0.51551 0.26797 -0.51574 0.26653 -0.51598 C 0.2582 -0.51459 0.26107 -0.51667 0.25716 -0.51343 L 0.25638 -0.51343 " pathEditMode="relative" rAng="0" ptsTypes="AA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9" y="-24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1922 L 0.00104 -0.01922 C 0.01797 -0.0301 0.0013 -0.01783 0.01719 -0.03426 C 0.0194 -0.03658 0.02201 -0.0375 0.02422 -0.03982 C 0.02656 -0.04213 0.02865 -0.04584 0.03112 -0.04792 C 0.03646 -0.05278 0.04193 -0.05625 0.0474 -0.06042 C 0.05039 -0.06274 0.05352 -0.06528 0.05664 -0.06713 C 0.06185 -0.07038 0.06706 -0.07338 0.07214 -0.07686 C 0.07865 -0.08125 0.08477 -0.08704 0.09141 -0.09051 C 0.10247 -0.09653 0.11393 -0.10116 0.12474 -0.10857 C 0.128 -0.11065 0.13138 -0.11343 0.13477 -0.11528 C 0.13776 -0.11713 0.14089 -0.11829 0.14401 -0.11945 C 0.14766 -0.12084 0.15117 -0.12246 0.15482 -0.12362 C 0.15951 -0.125 0.16419 -0.12616 0.16875 -0.12778 C 0.17136 -0.12848 0.17396 -0.12963 0.17643 -0.13033 C 0.18607 -0.1301 0.19557 -0.12987 0.20508 -0.12917 C 0.21354 -0.12825 0.23008 -0.12547 0.23906 -0.12362 C 0.24531 -0.12223 0.25156 -0.12107 0.25768 -0.11945 C 0.2668 -0.1169 0.27565 -0.11343 0.28477 -0.11112 C 0.28503 -0.11112 0.31758 -0.10348 0.32188 -0.10163 C 0.32995 -0.09815 0.33789 -0.09399 0.34583 -0.08913 C 0.3474 -0.0882 0.34883 -0.08727 0.35052 -0.08658 C 0.35586 -0.08403 0.36133 -0.08172 0.36667 -0.07963 C 0.39271 -0.06899 0.3612 -0.08357 0.38984 -0.06713 C 0.39701 -0.0632 0.40495 -0.0625 0.41159 -0.05625 L 0.4263 -0.0426 C 0.42826 -0.04051 0.43021 -0.0382 0.43242 -0.03704 C 0.45703 -0.02246 0.43099 -0.0382 0.4556 -0.022 C 0.45794 -0.02038 0.46055 -0.02014 0.46263 -0.01783 C 0.46393 -0.01621 0.45951 -0.01852 0.45794 -0.01922 C 0.45378 -0.02084 0.45742 -0.0213 0.45247 -0.01922 L 0.45247 -0.01922 " pathEditMode="relative" ptsTypes="AAAAAAAAAAAAAAAAAAAAAAAAAAAAAA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E04A27B4-39B9-2DFB-FE02-73E5878754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1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337A83E-E885-4737-44B8-4C6048D86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6E2AA67-E239-5112-4509-0FCECEA9DAA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157BB9B-E01D-D562-448A-A452534E9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edia på Internett 4" title="Koppie foam grasshopper moulting">
            <a:hlinkClick r:id="" action="ppaction://media"/>
            <a:extLst>
              <a:ext uri="{FF2B5EF4-FFF2-40B4-BE49-F238E27FC236}">
                <a16:creationId xmlns:a16="http://schemas.microsoft.com/office/drawing/2014/main" id="{66BA3B66-0228-EFC7-B8C7-039D4AB6170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3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BC2983A6-11AB-42E7-5570-54463F65DB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CB327D97-864C-AD44-32D6-420A10CFA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24E74BB-0B6A-CEC7-B352-101C6436CD15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43C8379-D370-1C0E-0C1B-83FC06A0E03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Hemimetabolous Metamorphosis - BugGuide.Net">
            <a:extLst>
              <a:ext uri="{FF2B5EF4-FFF2-40B4-BE49-F238E27FC236}">
                <a16:creationId xmlns:a16="http://schemas.microsoft.com/office/drawing/2014/main" id="{54CF4355-23FD-1401-F74C-91F0BB19B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21" y="1524716"/>
            <a:ext cx="5542529" cy="4265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 descr="Et bilde som inneholder virvelløse dyr, insekt, Organisme, bille&#10;&#10;Automatisk generert beskrivelse">
            <a:extLst>
              <a:ext uri="{FF2B5EF4-FFF2-40B4-BE49-F238E27FC236}">
                <a16:creationId xmlns:a16="http://schemas.microsoft.com/office/drawing/2014/main" id="{84E64298-D969-CAC9-26D3-C4D4AF610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859" y="457200"/>
            <a:ext cx="4771001" cy="552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5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7080AA81-9A50-D8A4-56F6-B410D9569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21701" b="36548"/>
          <a:stretch/>
        </p:blipFill>
        <p:spPr>
          <a:xfrm>
            <a:off x="-63840" y="0"/>
            <a:ext cx="1231968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F423ED1-BAE7-A636-AD2A-B4D9700AD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286" y="340758"/>
            <a:ext cx="4691044" cy="6054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7CB976A6-2268-3292-18DD-94307E6F4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41" b="90099" l="9028" r="88889">
                        <a14:foregroundMark x1="50000" y1="90099" x2="50000" y2="90099"/>
                        <a14:backgroundMark x1="35417" y1="9901" x2="35417" y2="9901"/>
                        <a14:backgroundMark x1="57639" y1="5941" x2="57639" y2="5941"/>
                        <a14:backgroundMark x1="68750" y1="9901" x2="68750" y2="9901"/>
                        <a14:backgroundMark x1="34028" y1="7921" x2="34028" y2="7921"/>
                        <a14:backgroundMark x1="31250" y1="8416" x2="28472" y2="9901"/>
                        <a14:backgroundMark x1="54861" y1="4950" x2="58333" y2="5446"/>
                        <a14:backgroundMark x1="61806" y1="8416" x2="61806" y2="8416"/>
                        <a14:backgroundMark x1="63194" y1="7921" x2="63194" y2="7921"/>
                        <a14:backgroundMark x1="63194" y1="7921" x2="63194" y2="7921"/>
                        <a14:backgroundMark x1="63194" y1="7921" x2="65278" y2="8416"/>
                        <a14:backgroundMark x1="50694" y1="7426" x2="54861" y2="5941"/>
                        <a14:backgroundMark x1="53472" y1="5941" x2="47222" y2="5941"/>
                        <a14:backgroundMark x1="34722" y1="9406" x2="14583" y2="32673"/>
                        <a14:backgroundMark x1="19444" y1="33663" x2="13194" y2="42079"/>
                        <a14:backgroundMark x1="13889" y1="39604" x2="21528" y2="77228"/>
                        <a14:backgroundMark x1="66667" y1="84653" x2="82639" y2="61881"/>
                        <a14:backgroundMark x1="58333" y1="9901" x2="58333" y2="9901"/>
                        <a14:backgroundMark x1="62500" y1="10396" x2="62500" y2="10396"/>
                        <a14:backgroundMark x1="81250" y1="22772" x2="81250" y2="22772"/>
                        <a14:backgroundMark x1="85417" y1="41584" x2="85417" y2="415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57353">
            <a:off x="2512936" y="3504728"/>
            <a:ext cx="859295" cy="1205400"/>
          </a:xfrm>
          <a:prstGeom prst="rect">
            <a:avLst/>
          </a:prstGeom>
        </p:spPr>
      </p:pic>
      <p:pic>
        <p:nvPicPr>
          <p:cNvPr id="5" name="Picture 4" descr="16,900+ Beetle Larva Stock Photos, Pictures &amp; Royalty-Free Images - iStock  | Flour beetle larva, Japanese beetle larva">
            <a:extLst>
              <a:ext uri="{FF2B5EF4-FFF2-40B4-BE49-F238E27FC236}">
                <a16:creationId xmlns:a16="http://schemas.microsoft.com/office/drawing/2014/main" id="{AC4A8EEE-B293-A975-0983-89F8313FD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5" t="16712" r="23005" b="22123"/>
          <a:stretch/>
        </p:blipFill>
        <p:spPr bwMode="auto">
          <a:xfrm>
            <a:off x="3509314" y="4108816"/>
            <a:ext cx="670397" cy="80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4A2B49E-E430-0D58-9329-1A0C21013E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6461" y="3811613"/>
            <a:ext cx="682714" cy="622029"/>
          </a:xfrm>
          <a:prstGeom prst="rect">
            <a:avLst/>
          </a:prstGeom>
        </p:spPr>
      </p:pic>
      <p:pic>
        <p:nvPicPr>
          <p:cNvPr id="7" name="Picture 2" descr="Insect Cartoon png download - 500*500 - Free Transparent Insect png  Download. - CleanPNG / KissPNG">
            <a:extLst>
              <a:ext uri="{FF2B5EF4-FFF2-40B4-BE49-F238E27FC236}">
                <a16:creationId xmlns:a16="http://schemas.microsoft.com/office/drawing/2014/main" id="{E38A359D-4A76-7EB7-841F-4C03861CC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600" l="10000" r="90000">
                        <a14:foregroundMark x1="23000" y1="48000" x2="23222" y2="66400"/>
                        <a14:foregroundMark x1="23667" y1="45800" x2="26000" y2="53600"/>
                        <a14:foregroundMark x1="31889" y1="49800" x2="32889" y2="66800"/>
                        <a14:foregroundMark x1="35667" y1="88800" x2="35667" y2="88800"/>
                        <a14:foregroundMark x1="46000" y1="90600" x2="46000" y2="90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22" y="1860795"/>
            <a:ext cx="3481180" cy="193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ncil Images – Browse 2,540,158 Stock Photos, Vectors, and Video | Adobe  Stock">
            <a:extLst>
              <a:ext uri="{FF2B5EF4-FFF2-40B4-BE49-F238E27FC236}">
                <a16:creationId xmlns:a16="http://schemas.microsoft.com/office/drawing/2014/main" id="{1E44F517-5648-FF53-6F85-BD4333BB3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1842">
            <a:off x="3405523" y="2979935"/>
            <a:ext cx="3202007" cy="11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1CDAA2D-BFAC-BF17-393E-63C106D529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49793" y="1226461"/>
            <a:ext cx="3607774" cy="46819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00AB98A-5796-8576-C058-F09E07F6E4D0}"/>
              </a:ext>
            </a:extLst>
          </p:cNvPr>
          <p:cNvSpPr txBox="1"/>
          <p:nvPr/>
        </p:nvSpPr>
        <p:spPr>
          <a:xfrm>
            <a:off x="8200358" y="3024290"/>
            <a:ext cx="36077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600" dirty="0">
                <a:solidFill>
                  <a:srgbClr val="FF0000"/>
                </a:solidFill>
                <a:latin typeface="Abadi" panose="020B0604020104020204" pitchFamily="34" charset="0"/>
              </a:rPr>
              <a:t>S.5</a:t>
            </a:r>
            <a:endParaRPr lang="en-US" sz="6600" dirty="0">
              <a:solidFill>
                <a:srgbClr val="FF00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89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E60648B-5234-4817-87D1-4394FA0D0A9D}">
  <we:reference id="wa200005566" version="1.0.0.0" store="en-US" storeType="OMEX"/>
  <we:alternateReferences>
    <we:reference id="wa200005566" version="1.0.0.0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4327</TotalTime>
  <Words>469</Words>
  <Application>Microsoft Office PowerPoint</Application>
  <PresentationFormat>Widescreen</PresentationFormat>
  <Paragraphs>39</Paragraphs>
  <Slides>8</Slides>
  <Notes>7</Notes>
  <HiddenSlides>0</HiddenSlides>
  <MMClips>2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4" baseType="lpstr">
      <vt:lpstr>Abadi</vt:lpstr>
      <vt:lpstr>Arial</vt:lpstr>
      <vt:lpstr>Calibri</vt:lpstr>
      <vt:lpstr>Calibri Light</vt:lpstr>
      <vt:lpstr>Times New Roman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og fargepalett</dc:title>
  <dc:creator>Sondre Brekkhus</dc:creator>
  <cp:lastModifiedBy>Sondre Brekkhus</cp:lastModifiedBy>
  <cp:revision>82</cp:revision>
  <dcterms:created xsi:type="dcterms:W3CDTF">2023-11-27T08:25:49Z</dcterms:created>
  <dcterms:modified xsi:type="dcterms:W3CDTF">2024-04-17T14:18:30Z</dcterms:modified>
</cp:coreProperties>
</file>