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64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" roundtripDataSignature="AMtx7mh3u6gXm6GrZWxfVHklgcmhqdKP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060" autoAdjust="0"/>
  </p:normalViewPr>
  <p:slideViewPr>
    <p:cSldViewPr snapToGrid="0">
      <p:cViewPr varScale="1">
        <p:scale>
          <a:sx n="86" d="100"/>
          <a:sy n="86" d="100"/>
        </p:scale>
        <p:origin x="13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I verden finnes det mange planter! Det finnes over 300 000 arter!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Andemat heter verdens minste plante! Hver av de små grønne prikkene er en blomst!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Mammuttreet er verdens høyeste og vokser i USA det kan bli over 100 meter høyt!</a:t>
            </a:r>
            <a:endParaRPr dirty="0"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396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Det er forskjell på en blomst og en plante. Blomsten er bare den pene biten øverst.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Spør elevene om hvorfor de tror at noen planter «pynter seg» med blomster.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- Det er fordi pollinerende insekter også syntes blomster er fine! pollinerende insekter syntes blomster er fine fordi de kan finne mat i blomstene. Og når pollinerende insekter besøker blomsten hjelper den planten med å spre seg videre. Derfor vil planten at insektet skal spise av sin blomst.</a:t>
            </a:r>
            <a:endParaRPr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Hvor får plantene maten sin fra?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Jorda og lufta. Planten spiser små kjemikalier i jorda og karbondioksid i lufta. Bæsjen til plantene er oksygen. Derfor er det viktig at vi passer på plantene og insektene.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nb-NO" dirty="0"/>
              <a:t>Elevene fyller ut sin egen tomatplante på side 6 i aktivitetsheftet.</a:t>
            </a:r>
            <a:endParaRPr dirty="0"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Lær om de viktige delene av blomster!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Arr: Her lander pollenkorn og befrukter egget i fruktknuten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Pollenbærer: Her produserer og bærer blomsten pollenkorn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Fruktknute: Inneholder egget som blir befruktet av pollen. Blir til frukten som inneholder frøet.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Kronblad: Blader som ofte har pene farger for å tiltrekke insekter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Begerblad: Beskytter blomsten når den er i knopp før blomstring.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Stengel: Holder blomsten høyt over bakken slik at den skal få sollys og være tilgjengelig for insekter.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nb-NO" dirty="0"/>
              <a:t>Snakk om jobben til de forskjellige delene og at blomster kan ha varierende spesialisering. I noen blomster kan noen av delene være borte eller vanskelige å se. Planten vi ser over bruker vi kun fordi den fin å bruke til å lære.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nb-NO" dirty="0"/>
              <a:t>Om du har tid/lyst kan du be elevene om å skrive inn funksjon til delene av blomsten også.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nb-NO" dirty="0"/>
              <a:t>Elevene fyller ut side 6 i aktivitetsheftet underveis eller etter modulen er ferdig.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 amt="15000"/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737298" y="288751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4400"/>
              <a:buFont typeface="Arial"/>
              <a:buNone/>
            </a:pPr>
            <a:r>
              <a:rPr lang="en-US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Planter</a:t>
            </a:r>
            <a:endParaRPr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" descr="A logo with yellow tex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7311"/>
            <a:ext cx="5222992" cy="218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 amt="15000"/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>
            <a:off x="-996496" y="1419191"/>
            <a:ext cx="4439865" cy="4439865"/>
            <a:chOff x="-977835" y="1325885"/>
            <a:chExt cx="4439865" cy="4439865"/>
          </a:xfrm>
        </p:grpSpPr>
        <p:pic>
          <p:nvPicPr>
            <p:cNvPr id="104" name="Google Shape;104;p3" descr="Et bilde som inneholder plante, blomster, gress, utendørs&#10;&#10;Automatisk generert beskrivelse"/>
            <p:cNvPicPr preferRelativeResize="0"/>
            <p:nvPr/>
          </p:nvPicPr>
          <p:blipFill rotWithShape="1">
            <a:blip r:embed="rId4">
              <a:alphaModFix/>
            </a:blip>
            <a:srcRect l="12500" r="12500"/>
            <a:stretch/>
          </p:blipFill>
          <p:spPr>
            <a:xfrm rot="5400000">
              <a:off x="-977835" y="1325885"/>
              <a:ext cx="4439865" cy="4439865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05" name="Google Shape;105;p3"/>
            <p:cNvSpPr/>
            <p:nvPr/>
          </p:nvSpPr>
          <p:spPr>
            <a:xfrm>
              <a:off x="-977834" y="1325885"/>
              <a:ext cx="4439864" cy="4439865"/>
            </a:xfrm>
            <a:prstGeom prst="ellipse">
              <a:avLst/>
            </a:prstGeom>
            <a:noFill/>
            <a:ln w="76200" cap="flat" cmpd="sng">
              <a:solidFill>
                <a:srgbClr val="F1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3"/>
          <p:cNvSpPr txBox="1"/>
          <p:nvPr/>
        </p:nvSpPr>
        <p:spPr>
          <a:xfrm>
            <a:off x="4683966" y="552453"/>
            <a:ext cx="39001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Hva</a:t>
            </a:r>
            <a:r>
              <a:rPr lang="en-US" sz="3600" b="0" i="0" u="none" strike="noStrike" cap="none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er </a:t>
            </a:r>
            <a:r>
              <a:rPr lang="en-US" sz="3600" b="0" i="0" u="none" strike="noStrike" cap="none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600" b="0" i="0" u="none" strike="noStrike" cap="none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plante</a:t>
            </a:r>
            <a:r>
              <a:rPr lang="en-US" sz="3600" b="0" i="0" u="none" strike="noStrike" cap="none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 amt="15000"/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What is the smallest flower in the world? | Library of Congress">
            <a:extLst>
              <a:ext uri="{FF2B5EF4-FFF2-40B4-BE49-F238E27FC236}">
                <a16:creationId xmlns:a16="http://schemas.microsoft.com/office/drawing/2014/main" id="{0F6AF04E-EDB7-4197-98A5-F8D3609EE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4" y="2447088"/>
            <a:ext cx="53721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d Earth Plants Thinks Big: World's Largest Plants">
            <a:extLst>
              <a:ext uri="{FF2B5EF4-FFF2-40B4-BE49-F238E27FC236}">
                <a16:creationId xmlns:a16="http://schemas.microsoft.com/office/drawing/2014/main" id="{4E1653E4-0F97-A7D3-8FDA-84F0F4A7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50" y="2447087"/>
            <a:ext cx="5331002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37DB3F47-375F-2E82-613C-0A884830C37E}"/>
              </a:ext>
            </a:extLst>
          </p:cNvPr>
          <p:cNvSpPr txBox="1"/>
          <p:nvPr/>
        </p:nvSpPr>
        <p:spPr>
          <a:xfrm>
            <a:off x="1207850" y="1170585"/>
            <a:ext cx="39001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Verdens</a:t>
            </a:r>
            <a:r>
              <a:rPr lang="en-US" sz="3600" b="0" i="0" u="none" strike="noStrike" cap="none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minste</a:t>
            </a:r>
            <a:endParaRPr sz="36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06;p3">
            <a:extLst>
              <a:ext uri="{FF2B5EF4-FFF2-40B4-BE49-F238E27FC236}">
                <a16:creationId xmlns:a16="http://schemas.microsoft.com/office/drawing/2014/main" id="{ED52591B-BE9C-50B5-9E9C-5BD6047CBE55}"/>
              </a:ext>
            </a:extLst>
          </p:cNvPr>
          <p:cNvSpPr txBox="1"/>
          <p:nvPr/>
        </p:nvSpPr>
        <p:spPr>
          <a:xfrm>
            <a:off x="7278687" y="1170585"/>
            <a:ext cx="39001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Verdens</a:t>
            </a:r>
            <a:r>
              <a:rPr lang="en-US" sz="3600" b="0" i="0" u="none" strike="noStrike" cap="none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største</a:t>
            </a:r>
            <a:endParaRPr sz="36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90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 amt="15000"/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4400"/>
              <a:buFont typeface="Arial"/>
              <a:buNone/>
            </a:pPr>
            <a:r>
              <a:rPr lang="en-US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Ikke alle planter har blomster!</a:t>
            </a:r>
            <a:endParaRPr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4" descr="gran – Store norske leksikon"/>
          <p:cNvPicPr preferRelativeResize="0"/>
          <p:nvPr/>
        </p:nvPicPr>
        <p:blipFill rotWithShape="1">
          <a:blip r:embed="rId4">
            <a:alphaModFix/>
          </a:blip>
          <a:srcRect r="25599"/>
          <a:stretch/>
        </p:blipFill>
        <p:spPr>
          <a:xfrm>
            <a:off x="2395397" y="-29241"/>
            <a:ext cx="76536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3624030" y="4998026"/>
            <a:ext cx="17470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Epletre</a:t>
            </a:r>
            <a:endParaRPr sz="2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5">
            <a:alphaModFix/>
          </a:blip>
          <a:srcRect b="25172"/>
          <a:stretch/>
        </p:blipFill>
        <p:spPr>
          <a:xfrm>
            <a:off x="3260674" y="86086"/>
            <a:ext cx="5911994" cy="6627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7125144" y="4986345"/>
            <a:ext cx="1690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Bregner</a:t>
            </a:r>
            <a:endParaRPr sz="2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4" descr="bregner – Store norske leksikon"/>
          <p:cNvPicPr preferRelativeResize="0"/>
          <p:nvPr/>
        </p:nvPicPr>
        <p:blipFill rotWithShape="1">
          <a:blip r:embed="rId6">
            <a:alphaModFix/>
          </a:blip>
          <a:srcRect l="1749" r="36792"/>
          <a:stretch/>
        </p:blipFill>
        <p:spPr>
          <a:xfrm>
            <a:off x="2704299" y="214312"/>
            <a:ext cx="7024743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8558788" y="5282847"/>
            <a:ext cx="38804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Orkidé</a:t>
            </a:r>
            <a:r>
              <a:rPr lang="en-US" sz="2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Rød</a:t>
            </a:r>
            <a:r>
              <a:rPr lang="en-US" sz="2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skogfrue</a:t>
            </a:r>
            <a:r>
              <a:rPr lang="en-US" sz="2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4" descr="Rød skogfrue – Wikipedia"/>
          <p:cNvPicPr preferRelativeResize="0"/>
          <p:nvPr/>
        </p:nvPicPr>
        <p:blipFill rotWithShape="1">
          <a:blip r:embed="rId7">
            <a:alphaModFix/>
          </a:blip>
          <a:srcRect b="12997"/>
          <a:stretch/>
        </p:blipFill>
        <p:spPr>
          <a:xfrm>
            <a:off x="3491772" y="29241"/>
            <a:ext cx="5208456" cy="679951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928992" y="4935246"/>
            <a:ext cx="11165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Gran</a:t>
            </a:r>
            <a:endParaRPr sz="2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34245 -0.00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11615 0.00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17239 0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6992 -0.0155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78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 amt="15000"/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5"/>
          <p:cNvGrpSpPr/>
          <p:nvPr/>
        </p:nvGrpSpPr>
        <p:grpSpPr>
          <a:xfrm>
            <a:off x="3540578" y="0"/>
            <a:ext cx="5690507" cy="6858000"/>
            <a:chOff x="3540578" y="0"/>
            <a:chExt cx="5690507" cy="6858000"/>
          </a:xfrm>
        </p:grpSpPr>
        <p:pic>
          <p:nvPicPr>
            <p:cNvPr id="127" name="Google Shape;127;p5" descr="Tomato Plant Anatomy | BioRender Science Templates"/>
            <p:cNvPicPr preferRelativeResize="0"/>
            <p:nvPr/>
          </p:nvPicPr>
          <p:blipFill rotWithShape="1">
            <a:blip r:embed="rId4">
              <a:alphaModFix/>
            </a:blip>
            <a:srcRect t="14550"/>
            <a:stretch/>
          </p:blipFill>
          <p:spPr>
            <a:xfrm>
              <a:off x="3540578" y="0"/>
              <a:ext cx="5690507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5"/>
            <p:cNvSpPr/>
            <p:nvPr/>
          </p:nvSpPr>
          <p:spPr>
            <a:xfrm>
              <a:off x="7503886" y="464457"/>
              <a:ext cx="551543" cy="391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7503886" y="856343"/>
              <a:ext cx="551543" cy="391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7503886" y="2214089"/>
              <a:ext cx="551543" cy="391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540995" y="3471884"/>
              <a:ext cx="551543" cy="391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503885" y="5266047"/>
              <a:ext cx="551543" cy="391886"/>
            </a:xfrm>
            <a:prstGeom prst="rect">
              <a:avLst/>
            </a:prstGeom>
            <a:solidFill>
              <a:srgbClr val="DCCBC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5"/>
          <p:cNvSpPr txBox="1"/>
          <p:nvPr/>
        </p:nvSpPr>
        <p:spPr>
          <a:xfrm>
            <a:off x="7434942" y="487011"/>
            <a:ext cx="9836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Blomst</a:t>
            </a:r>
            <a:endParaRPr sz="1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7454074" y="824200"/>
            <a:ext cx="6511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Blad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7466609" y="2204914"/>
            <a:ext cx="15042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Frukt (Tomat)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6541001" y="3449275"/>
            <a:ext cx="108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Stengel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7454073" y="5244070"/>
            <a:ext cx="10198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Røtter</a:t>
            </a:r>
            <a:endParaRPr sz="1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3540578" y="4281055"/>
            <a:ext cx="9256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Luft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 txBox="1"/>
          <p:nvPr/>
        </p:nvSpPr>
        <p:spPr>
          <a:xfrm>
            <a:off x="3552535" y="4896715"/>
            <a:ext cx="9256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Jord</a:t>
            </a:r>
            <a:endParaRPr sz="1800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7A29D1C-39D5-B1A3-BDFC-8505C4C30DD6}"/>
              </a:ext>
            </a:extLst>
          </p:cNvPr>
          <p:cNvSpPr txBox="1"/>
          <p:nvPr/>
        </p:nvSpPr>
        <p:spPr>
          <a:xfrm rot="1456060">
            <a:off x="3492310" y="170146"/>
            <a:ext cx="894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Side 6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 amt="15000"/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5CC5FC62-0902-9575-57CA-472C7A265FBE}"/>
              </a:ext>
            </a:extLst>
          </p:cNvPr>
          <p:cNvGrpSpPr/>
          <p:nvPr/>
        </p:nvGrpSpPr>
        <p:grpSpPr>
          <a:xfrm>
            <a:off x="2995164" y="257444"/>
            <a:ext cx="6885192" cy="6195421"/>
            <a:chOff x="2995164" y="257444"/>
            <a:chExt cx="6885192" cy="6195421"/>
          </a:xfrm>
        </p:grpSpPr>
        <p:pic>
          <p:nvPicPr>
            <p:cNvPr id="145" name="Google Shape;145;p6" descr="Poster flower parts cross section - PIXERS.NET.A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95164" y="257444"/>
              <a:ext cx="6424881" cy="619542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6" name="Google Shape;146;p6"/>
            <p:cNvCxnSpPr/>
            <p:nvPr/>
          </p:nvCxnSpPr>
          <p:spPr>
            <a:xfrm>
              <a:off x="3545633" y="1642187"/>
              <a:ext cx="895739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7" name="Google Shape;147;p6"/>
            <p:cNvCxnSpPr/>
            <p:nvPr/>
          </p:nvCxnSpPr>
          <p:spPr>
            <a:xfrm>
              <a:off x="8984617" y="2513044"/>
              <a:ext cx="895739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8" name="Google Shape;148;p6"/>
            <p:cNvCxnSpPr/>
            <p:nvPr/>
          </p:nvCxnSpPr>
          <p:spPr>
            <a:xfrm>
              <a:off x="6096000" y="388775"/>
              <a:ext cx="895739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" name="Google Shape;149;p6"/>
            <p:cNvCxnSpPr/>
            <p:nvPr/>
          </p:nvCxnSpPr>
          <p:spPr>
            <a:xfrm>
              <a:off x="6439564" y="3405104"/>
              <a:ext cx="895739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0" name="Google Shape;150;p6"/>
            <p:cNvCxnSpPr/>
            <p:nvPr/>
          </p:nvCxnSpPr>
          <p:spPr>
            <a:xfrm>
              <a:off x="5200261" y="5582816"/>
              <a:ext cx="895739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51;p6"/>
            <p:cNvCxnSpPr/>
            <p:nvPr/>
          </p:nvCxnSpPr>
          <p:spPr>
            <a:xfrm>
              <a:off x="7480041" y="4186335"/>
              <a:ext cx="895739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4" name="Bilde 3">
            <a:extLst>
              <a:ext uri="{FF2B5EF4-FFF2-40B4-BE49-F238E27FC236}">
                <a16:creationId xmlns:a16="http://schemas.microsoft.com/office/drawing/2014/main" id="{D362F3C4-2B99-D62D-3508-C6E58FA9F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2899">
            <a:off x="323233" y="376391"/>
            <a:ext cx="1290443" cy="166839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8D7A8D6-BCB7-A7FD-924D-18975A3B0799}"/>
              </a:ext>
            </a:extLst>
          </p:cNvPr>
          <p:cNvSpPr txBox="1"/>
          <p:nvPr/>
        </p:nvSpPr>
        <p:spPr>
          <a:xfrm rot="651316">
            <a:off x="839379" y="1752969"/>
            <a:ext cx="146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Side 7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 amt="15000"/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7"/>
          <p:cNvGrpSpPr/>
          <p:nvPr/>
        </p:nvGrpSpPr>
        <p:grpSpPr>
          <a:xfrm>
            <a:off x="-996496" y="1419191"/>
            <a:ext cx="4439865" cy="4439865"/>
            <a:chOff x="-977835" y="1325885"/>
            <a:chExt cx="4439865" cy="4439865"/>
          </a:xfrm>
        </p:grpSpPr>
        <p:pic>
          <p:nvPicPr>
            <p:cNvPr id="159" name="Google Shape;159;p7" descr="Et bilde som inneholder plante, blomster, gress, utendørs&#10;&#10;Automatisk generert beskrivelse"/>
            <p:cNvPicPr preferRelativeResize="0"/>
            <p:nvPr/>
          </p:nvPicPr>
          <p:blipFill rotWithShape="1">
            <a:blip r:embed="rId4">
              <a:alphaModFix/>
            </a:blip>
            <a:srcRect l="12500" r="12500"/>
            <a:stretch/>
          </p:blipFill>
          <p:spPr>
            <a:xfrm rot="5400000">
              <a:off x="-977835" y="1325885"/>
              <a:ext cx="4439865" cy="4439865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60" name="Google Shape;160;p7"/>
            <p:cNvSpPr/>
            <p:nvPr/>
          </p:nvSpPr>
          <p:spPr>
            <a:xfrm>
              <a:off x="-977834" y="1325885"/>
              <a:ext cx="4439864" cy="4439865"/>
            </a:xfrm>
            <a:prstGeom prst="ellipse">
              <a:avLst/>
            </a:prstGeom>
            <a:noFill/>
            <a:ln w="76200" cap="flat" cmpd="sng">
              <a:solidFill>
                <a:srgbClr val="F1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7"/>
          <p:cNvSpPr txBox="1"/>
          <p:nvPr/>
        </p:nvSpPr>
        <p:spPr>
          <a:xfrm>
            <a:off x="4683966" y="552453"/>
            <a:ext cx="39001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Hva er en plante?</a:t>
            </a:r>
            <a:endParaRPr sz="36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4683966" y="1751162"/>
            <a:ext cx="612493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Vekst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som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får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mat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fra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solen.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Trær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Blomster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Bregner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og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Busker er alle planter.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Ikke alle planter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har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blomster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For mange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dyr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er planter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viktig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matkilde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også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mennesker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Noen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dyr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spiser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hele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planten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noen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spiser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bare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deler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av den.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Insekter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vil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ofte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bare ha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tak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pollen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eller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nektar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blomsten</a:t>
            </a:r>
            <a:r>
              <a:rPr lang="en-US" sz="1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456</Words>
  <Application>Microsoft Office PowerPoint</Application>
  <PresentationFormat>Widescreen</PresentationFormat>
  <Paragraphs>50</Paragraphs>
  <Slides>7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Office-tema</vt:lpstr>
      <vt:lpstr>Planter</vt:lpstr>
      <vt:lpstr>PowerPoint-presentasjon</vt:lpstr>
      <vt:lpstr>PowerPoint-presentasjon</vt:lpstr>
      <vt:lpstr>Ikke alle planter har blomster!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og fargepalett font: Abadi</dc:title>
  <dc:creator>Sondre Brekkhus</dc:creator>
  <cp:lastModifiedBy>Sondre Brekkhus</cp:lastModifiedBy>
  <cp:revision>7</cp:revision>
  <dcterms:created xsi:type="dcterms:W3CDTF">2023-12-07T11:02:34Z</dcterms:created>
  <dcterms:modified xsi:type="dcterms:W3CDTF">2024-04-17T10:01:44Z</dcterms:modified>
</cp:coreProperties>
</file>